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61" r:id="rId5"/>
    <p:sldId id="258" r:id="rId6"/>
    <p:sldId id="259" r:id="rId7"/>
    <p:sldId id="272" r:id="rId8"/>
    <p:sldId id="271" r:id="rId9"/>
    <p:sldId id="264" r:id="rId10"/>
    <p:sldId id="273" r:id="rId11"/>
    <p:sldId id="274" r:id="rId12"/>
    <p:sldId id="263" r:id="rId13"/>
    <p:sldId id="260" r:id="rId14"/>
    <p:sldId id="265" r:id="rId15"/>
    <p:sldId id="267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6"/>
    <p:restoredTop sz="96327"/>
  </p:normalViewPr>
  <p:slideViewPr>
    <p:cSldViewPr snapToGrid="0" snapToObjects="1" showGuides="1">
      <p:cViewPr>
        <p:scale>
          <a:sx n="115" d="100"/>
          <a:sy n="115" d="100"/>
        </p:scale>
        <p:origin x="1968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F620037C-0281-453E-94B2-4089F0C087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gm:t>
    </dgm:pt>
    <dgm:pt modelId="{D9D579F7-F926-40BB-8CAD-243DA0C9B3D1}" type="parTrans" cxnId="{4AA91057-833E-4E23-8154-4D69080DD154}">
      <dgm:prSet/>
      <dgm:spPr/>
      <dgm:t>
        <a:bodyPr/>
        <a:lstStyle/>
        <a:p>
          <a:endParaRPr lang="en-US"/>
        </a:p>
      </dgm:t>
    </dgm:pt>
    <dgm:pt modelId="{3D9F350C-552B-4694-926C-13023DBD34FE}" type="sibTrans" cxnId="{4AA91057-833E-4E23-8154-4D69080DD154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5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D9990CE9-9EC1-4BFD-8958-892EE83FFBD5}" type="pres">
      <dgm:prSet presAssocID="{F620037C-0281-453E-94B2-4089F0C0875F}" presName="compNode" presStyleCnt="0"/>
      <dgm:spPr/>
    </dgm:pt>
    <dgm:pt modelId="{65A999DF-3975-4A2D-A281-87AAD13C3181}" type="pres">
      <dgm:prSet presAssocID="{F620037C-0281-453E-94B2-4089F0C0875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760A62-01F1-4436-968C-31F9116F9C0D}" type="pres">
      <dgm:prSet presAssocID="{F620037C-0281-453E-94B2-4089F0C087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A6679E7-A4B5-4A0A-BD12-9916FBA85882}" type="pres">
      <dgm:prSet presAssocID="{F620037C-0281-453E-94B2-4089F0C0875F}" presName="spaceRect" presStyleCnt="0"/>
      <dgm:spPr/>
    </dgm:pt>
    <dgm:pt modelId="{C9F3C664-E987-44C9-A19B-592A64CECC04}" type="pres">
      <dgm:prSet presAssocID="{F620037C-0281-453E-94B2-4089F0C0875F}" presName="textRect" presStyleLbl="revTx" presStyleIdx="1" presStyleCnt="5" custScaleX="108163" custLinFactNeighborX="-3772" custLinFactNeighborY="12916">
        <dgm:presLayoutVars>
          <dgm:chMax val="1"/>
          <dgm:chPref val="1"/>
        </dgm:presLayoutVars>
      </dgm:prSet>
      <dgm:spPr/>
    </dgm:pt>
    <dgm:pt modelId="{2061F34C-17FC-4F72-BE01-68C6F6307393}" type="pres">
      <dgm:prSet presAssocID="{3D9F350C-552B-4694-926C-13023DBD34FE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2" presStyleCnt="5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3" presStyleCnt="5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4" presStyleCnt="5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2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4AA91057-833E-4E23-8154-4D69080DD154}" srcId="{D26FCEA4-12B8-4541-ABD6-3ECFF422E442}" destId="{F620037C-0281-453E-94B2-4089F0C0875F}" srcOrd="1" destOrd="0" parTransId="{D9D579F7-F926-40BB-8CAD-243DA0C9B3D1}" sibTransId="{3D9F350C-552B-4694-926C-13023DBD34FE}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4" destOrd="0" parTransId="{A85E432E-233F-40A8-9D78-8C2AD23C711A}" sibTransId="{A010D710-4937-4B4D-AD67-3E4DA4DE27DC}"/>
    <dgm:cxn modelId="{D37074BE-4C86-6148-879D-243CE20EFD30}" type="presOf" srcId="{F620037C-0281-453E-94B2-4089F0C0875F}" destId="{C9F3C664-E987-44C9-A19B-592A64CECC04}" srcOrd="0" destOrd="0" presId="urn:microsoft.com/office/officeart/2018/5/layout/IconLeafLabelList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3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B984375B-6849-8743-84C6-A2AD60F6F3B7}" type="presParOf" srcId="{7A0BE6B2-BFF8-4EB3-8066-63D63B1E7C50}" destId="{D9990CE9-9EC1-4BFD-8958-892EE83FFBD5}" srcOrd="2" destOrd="0" presId="urn:microsoft.com/office/officeart/2018/5/layout/IconLeafLabelList"/>
    <dgm:cxn modelId="{A2171C77-C4B7-834C-8241-E8E3E2826453}" type="presParOf" srcId="{D9990CE9-9EC1-4BFD-8958-892EE83FFBD5}" destId="{65A999DF-3975-4A2D-A281-87AAD13C3181}" srcOrd="0" destOrd="0" presId="urn:microsoft.com/office/officeart/2018/5/layout/IconLeafLabelList"/>
    <dgm:cxn modelId="{B75399B7-D547-7743-86C3-1E0E7FA1A391}" type="presParOf" srcId="{D9990CE9-9EC1-4BFD-8958-892EE83FFBD5}" destId="{72760A62-01F1-4436-968C-31F9116F9C0D}" srcOrd="1" destOrd="0" presId="urn:microsoft.com/office/officeart/2018/5/layout/IconLeafLabelList"/>
    <dgm:cxn modelId="{0A89DFEE-F580-A543-A21E-E1E22A99F92D}" type="presParOf" srcId="{D9990CE9-9EC1-4BFD-8958-892EE83FFBD5}" destId="{AA6679E7-A4B5-4A0A-BD12-9916FBA85882}" srcOrd="2" destOrd="0" presId="urn:microsoft.com/office/officeart/2018/5/layout/IconLeafLabelList"/>
    <dgm:cxn modelId="{B1B59426-CE54-4A45-8FEA-89E9C22142C5}" type="presParOf" srcId="{D9990CE9-9EC1-4BFD-8958-892EE83FFBD5}" destId="{C9F3C664-E987-44C9-A19B-592A64CECC04}" srcOrd="3" destOrd="0" presId="urn:microsoft.com/office/officeart/2018/5/layout/IconLeafLabelList"/>
    <dgm:cxn modelId="{A1C76CFD-0195-7644-BAB1-9870BB88094B}" type="presParOf" srcId="{7A0BE6B2-BFF8-4EB3-8066-63D63B1E7C50}" destId="{2061F34C-17FC-4F72-BE01-68C6F6307393}" srcOrd="3" destOrd="0" presId="urn:microsoft.com/office/officeart/2018/5/layout/IconLeafLabelList"/>
    <dgm:cxn modelId="{CE0B159A-5948-3846-8C90-79E6C1551C1C}" type="presParOf" srcId="{7A0BE6B2-BFF8-4EB3-8066-63D63B1E7C50}" destId="{07C05B06-3730-4B47-BC93-8C6FA0E720BC}" srcOrd="4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5" destOrd="0" presId="urn:microsoft.com/office/officeart/2018/5/layout/IconLeafLabelList"/>
    <dgm:cxn modelId="{9E3EFCB1-E05A-6446-AFAB-06136814FF13}" type="presParOf" srcId="{7A0BE6B2-BFF8-4EB3-8066-63D63B1E7C50}" destId="{4FC8D6C8-DA4B-4996-AA1C-FDC4258B8D11}" srcOrd="6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7" destOrd="0" presId="urn:microsoft.com/office/officeart/2018/5/layout/IconLeafLabelList"/>
    <dgm:cxn modelId="{74455427-2E43-AD40-A4F4-423FF9CA50F3}" type="presParOf" srcId="{7A0BE6B2-BFF8-4EB3-8066-63D63B1E7C50}" destId="{745F5B0E-C472-4561-9B5E-48BDB9A2035D}" srcOrd="8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4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1" presStyleCnt="4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2" presStyleCnt="4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3" presStyleCnt="4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1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3" destOrd="0" parTransId="{A85E432E-233F-40A8-9D78-8C2AD23C711A}" sibTransId="{A010D710-4937-4B4D-AD67-3E4DA4DE27DC}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2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CE0B159A-5948-3846-8C90-79E6C1551C1C}" type="presParOf" srcId="{7A0BE6B2-BFF8-4EB3-8066-63D63B1E7C50}" destId="{07C05B06-3730-4B47-BC93-8C6FA0E720BC}" srcOrd="2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3" destOrd="0" presId="urn:microsoft.com/office/officeart/2018/5/layout/IconLeafLabelList"/>
    <dgm:cxn modelId="{9E3EFCB1-E05A-6446-AFAB-06136814FF13}" type="presParOf" srcId="{7A0BE6B2-BFF8-4EB3-8066-63D63B1E7C50}" destId="{4FC8D6C8-DA4B-4996-AA1C-FDC4258B8D11}" srcOrd="4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5" destOrd="0" presId="urn:microsoft.com/office/officeart/2018/5/layout/IconLeafLabelList"/>
    <dgm:cxn modelId="{74455427-2E43-AD40-A4F4-423FF9CA50F3}" type="presParOf" srcId="{7A0BE6B2-BFF8-4EB3-8066-63D63B1E7C50}" destId="{745F5B0E-C472-4561-9B5E-48BDB9A2035D}" srcOrd="6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338734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564279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417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sp:txBody>
      <dsp:txXfrm>
        <a:off x="417" y="2522661"/>
        <a:ext cx="1734960" cy="693984"/>
      </dsp:txXfrm>
    </dsp:sp>
    <dsp:sp modelId="{65A999DF-3975-4A2D-A281-87AAD13C3181}">
      <dsp:nvSpPr>
        <dsp:cNvPr id="0" name=""/>
        <dsp:cNvSpPr/>
      </dsp:nvSpPr>
      <dsp:spPr>
        <a:xfrm>
          <a:off x="244812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60A62-01F1-4436-968C-31F9116F9C0D}">
      <dsp:nvSpPr>
        <dsp:cNvPr id="0" name=""/>
        <dsp:cNvSpPr/>
      </dsp:nvSpPr>
      <dsp:spPr>
        <a:xfrm>
          <a:off x="267367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C664-E987-44C9-A19B-592A64CECC04}">
      <dsp:nvSpPr>
        <dsp:cNvPr id="0" name=""/>
        <dsp:cNvSpPr/>
      </dsp:nvSpPr>
      <dsp:spPr>
        <a:xfrm>
          <a:off x="1973553" y="2612296"/>
          <a:ext cx="1876585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sp:txBody>
      <dsp:txXfrm>
        <a:off x="1973553" y="2612296"/>
        <a:ext cx="1876585" cy="693984"/>
      </dsp:txXfrm>
    </dsp:sp>
    <dsp:sp modelId="{CC7D7C23-062C-4A58-AE08-DBF5082B28D5}">
      <dsp:nvSpPr>
        <dsp:cNvPr id="0" name=""/>
        <dsp:cNvSpPr/>
      </dsp:nvSpPr>
      <dsp:spPr>
        <a:xfrm>
          <a:off x="455751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478306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4219200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sp:txBody>
      <dsp:txXfrm>
        <a:off x="4219200" y="2522661"/>
        <a:ext cx="1734960" cy="693984"/>
      </dsp:txXfrm>
    </dsp:sp>
    <dsp:sp modelId="{D783012D-4018-4D8E-9A6E-76F65253A49E}">
      <dsp:nvSpPr>
        <dsp:cNvPr id="0" name=""/>
        <dsp:cNvSpPr/>
      </dsp:nvSpPr>
      <dsp:spPr>
        <a:xfrm>
          <a:off x="659609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682164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6257779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sz="17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6257779" y="2522661"/>
        <a:ext cx="1734960" cy="693984"/>
      </dsp:txXfrm>
    </dsp:sp>
    <dsp:sp modelId="{42C7F83F-375E-4271-BF36-45E0516EC870}">
      <dsp:nvSpPr>
        <dsp:cNvPr id="0" name=""/>
        <dsp:cNvSpPr/>
      </dsp:nvSpPr>
      <dsp:spPr>
        <a:xfrm>
          <a:off x="887660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910215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8296358" y="2522661"/>
          <a:ext cx="2218824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sp:txBody>
      <dsp:txXfrm>
        <a:off x="8296358" y="2522661"/>
        <a:ext cx="2218824" cy="69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684209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95361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28009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sp:txBody>
      <dsp:txXfrm>
        <a:off x="280099" y="2644614"/>
        <a:ext cx="2072362" cy="720000"/>
      </dsp:txXfrm>
    </dsp:sp>
    <dsp:sp modelId="{CC7D7C23-062C-4A58-AE08-DBF5082B28D5}">
      <dsp:nvSpPr>
        <dsp:cNvPr id="0" name=""/>
        <dsp:cNvSpPr/>
      </dsp:nvSpPr>
      <dsp:spPr>
        <a:xfrm>
          <a:off x="3119235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3388643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271512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sp:txBody>
      <dsp:txXfrm>
        <a:off x="2715125" y="2644614"/>
        <a:ext cx="2072362" cy="720000"/>
      </dsp:txXfrm>
    </dsp:sp>
    <dsp:sp modelId="{D783012D-4018-4D8E-9A6E-76F65253A49E}">
      <dsp:nvSpPr>
        <dsp:cNvPr id="0" name=""/>
        <dsp:cNvSpPr/>
      </dsp:nvSpPr>
      <dsp:spPr>
        <a:xfrm>
          <a:off x="5554261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5823668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515015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5150151" y="2644614"/>
        <a:ext cx="2072362" cy="720000"/>
      </dsp:txXfrm>
    </dsp:sp>
    <dsp:sp modelId="{42C7F83F-375E-4271-BF36-45E0516EC870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7585177" y="2644614"/>
          <a:ext cx="26503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7585177" y="2644614"/>
        <a:ext cx="26503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A7F2-8D6F-104D-AB2C-58981914EFC8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2AB0B-825B-6342-8CF2-F0579533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2AB0B-825B-6342-8CF2-F0579533C5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5DDF-37D1-9248-A7D4-1434839F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464B0-A4F2-F144-81F8-8AD42FC50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DC6E-1291-D142-9AFE-1F5949BA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759D-77EA-DF43-8869-1F716C1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3D63-8A2E-1740-BEE5-5E37F1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11BE-41DD-134F-8842-A4106A2D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95E95-F3E2-154E-8D83-5E553F42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8D8D-E800-B24D-818E-5ED4BB7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A9DD5-7FA0-C54A-8372-E9873F5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BB38-B943-E747-BB19-8AB813D7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3C31-5468-9F4A-9CF4-77236FB06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29BAB-5D23-6547-B3E8-45834952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9E1D-8353-BA42-BE08-CB9C210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1178-587D-D041-B971-E0AD648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21A9-7933-8444-A109-3EF7E6C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A4CA-1F37-CF4B-AAC2-098BF25E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EBF3-D1DA-6E43-94B6-5AE71108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801A-6E18-F549-B43A-CE8A1E3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C500-F5BF-2447-A08F-0D0BB11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2821-00E1-6743-B6D2-19935230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9E3-1F67-A14A-8FDA-2AC4343F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C72E-35D3-6548-A5DF-85BAE635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89B2A-CBE6-C343-AC09-FF0B81EC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5ECF-7230-8D4A-AF47-7B802E2F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BFE0-801E-D940-BC22-C3AC876A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017F-9CDA-EF4C-A903-4C5F26DF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E6AA-D505-1542-AA47-ACF08F1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A914-9D15-364A-8782-34ED66FE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8BB48-4F73-4E4E-9A29-88AF30BA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E6B5-551E-7C40-A9D7-9899D28F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CBC7-2278-6743-95D6-C99B561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5D93-EAA2-4448-B91C-86CC4AEA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1FE7C-FC08-CC4D-A143-779C53E1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9E08E-DB6F-D74C-9323-3D6FE5DC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EF317-4056-4249-BE29-B7FA93FBF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2DB6-D3F5-CE4A-8297-073B04FE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3BC29-C38A-7543-A7F5-F9524F96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BF435-F8CE-C34D-A84E-119C2AC3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02016-0C8F-8A42-A8CE-2AB655AC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4670-E5EA-CA4D-9197-735C98B3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149F8-8020-7942-913A-A7D1169E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F3C5-1FB6-E14B-A565-A2981C0A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C89CE-E8E3-5C44-A278-DEC841ED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5589E-16EF-ED42-A87E-E88741F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FF4B6-318F-3F4E-A371-934AB49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B458-1786-F84D-80F4-7088ADC8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C5F-D4A5-CB4A-9A74-CA1B021A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451F-179B-0A4A-9E7B-B617A63B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8D6BE-F016-2B48-A078-F5D9977E0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580CE-C08C-114B-A8F9-618EB66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5F52A-6E2F-B742-AFD8-BA8196D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BE8-9ADF-7645-88C5-A2EF025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1D01-D8A1-5245-A7D0-C04BE918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D8DF5-0C25-C542-BCB4-7D3DCD58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1F60-A050-EE46-ACE5-0D26BF0C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BAE1D-898E-3F48-9D3D-CFE5F68F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2A2D-4278-7D4A-8480-E1A42C7A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3396-22F9-D440-BAB6-70DA09F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70529-AA65-B04F-B868-2E6A95FC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1BCD-2B1C-C847-B7FB-E97E5C89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C69B-8164-D04B-8BFA-15E63E9B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2983-A4D9-0147-BF28-4838309D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B7DE-1E38-C34A-A563-9B2DA50A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92.168.1.213:850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cure for Alzheimer's disease in this doctor's lifetime">
            <a:extLst>
              <a:ext uri="{FF2B5EF4-FFF2-40B4-BE49-F238E27FC236}">
                <a16:creationId xmlns:a16="http://schemas.microsoft.com/office/drawing/2014/main" id="{CF8BDB4E-81BF-8748-A57C-1EFBCCFF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r="23585" b="42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8277-04BF-CD49-AC0A-84515B0E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Predicting Alzheimer’s Disease Using Brain MRI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0879F1-3590-4F49-85AC-E0B107110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Feras Altwal</a:t>
            </a:r>
          </a:p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DSIR-824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Coding Bootcamps, Data Science, UX, Business | General Assembly">
            <a:extLst>
              <a:ext uri="{FF2B5EF4-FFF2-40B4-BE49-F238E27FC236}">
                <a16:creationId xmlns:a16="http://schemas.microsoft.com/office/drawing/2014/main" id="{79FC1C8B-62A9-E741-944A-EE5787B3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6"/>
          <a:stretch/>
        </p:blipFill>
        <p:spPr bwMode="auto">
          <a:xfrm>
            <a:off x="499882" y="680555"/>
            <a:ext cx="704089" cy="9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Baseline model = ~50% accuracy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Simple CNN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8B408-F2C8-E542-AC20-97D2E466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02" y="4918294"/>
            <a:ext cx="6491540" cy="98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32834-777C-8A4E-8DA1-A4527AE7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04" y="2002399"/>
            <a:ext cx="4382737" cy="26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TL model: VGG16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65973-57FA-234A-BAB2-FE816A56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51" y="1734229"/>
            <a:ext cx="3171738" cy="4421547"/>
          </a:xfrm>
          <a:prstGeom prst="rect">
            <a:avLst/>
          </a:prstGeom>
        </p:spPr>
      </p:pic>
      <p:pic>
        <p:nvPicPr>
          <p:cNvPr id="2050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112D8933-AF45-3247-B777-4F86FD874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19312" r="5010" b="334"/>
          <a:stretch/>
        </p:blipFill>
        <p:spPr bwMode="auto">
          <a:xfrm>
            <a:off x="832341" y="2394193"/>
            <a:ext cx="7685772" cy="16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909F0B3-282E-5247-A109-C671F57D2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51"/>
          <a:stretch/>
        </p:blipFill>
        <p:spPr>
          <a:xfrm>
            <a:off x="1073637" y="4462629"/>
            <a:ext cx="7216820" cy="118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VGG16 model metrics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9EB204-D175-1A4E-AE05-61B20A4E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t="5222"/>
          <a:stretch/>
        </p:blipFill>
        <p:spPr>
          <a:xfrm>
            <a:off x="832340" y="2038299"/>
            <a:ext cx="4940925" cy="3344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16DCF-05EE-4849-AAAD-40CFB510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5478"/>
          <a:stretch/>
        </p:blipFill>
        <p:spPr>
          <a:xfrm>
            <a:off x="6475862" y="2038299"/>
            <a:ext cx="5013540" cy="334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8E0C7-E8F1-2743-B434-C5F4681EE592}"/>
              </a:ext>
            </a:extLst>
          </p:cNvPr>
          <p:cNvSpPr txBox="1"/>
          <p:nvPr/>
        </p:nvSpPr>
        <p:spPr>
          <a:xfrm>
            <a:off x="2326445" y="1588809"/>
            <a:ext cx="1952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Loss by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4ACF-F946-0E4D-8CCE-57E881E2022F}"/>
              </a:ext>
            </a:extLst>
          </p:cNvPr>
          <p:cNvSpPr txBox="1"/>
          <p:nvPr/>
        </p:nvSpPr>
        <p:spPr>
          <a:xfrm>
            <a:off x="7725909" y="1576634"/>
            <a:ext cx="2547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Accuracy by epoch</a:t>
            </a:r>
          </a:p>
        </p:txBody>
      </p:sp>
    </p:spTree>
    <p:extLst>
      <p:ext uri="{BB962C8B-B14F-4D97-AF65-F5344CB8AC3E}">
        <p14:creationId xmlns:p14="http://schemas.microsoft.com/office/powerpoint/2010/main" val="695415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Right And Left Brain">
            <a:hlinkClick r:id="rId2"/>
            <a:extLst>
              <a:ext uri="{FF2B5EF4-FFF2-40B4-BE49-F238E27FC236}">
                <a16:creationId xmlns:a16="http://schemas.microsoft.com/office/drawing/2014/main" id="{E91B0A2D-8280-E048-8AFA-0E7674F6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776" y="2022227"/>
            <a:ext cx="1968385" cy="1968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4D8562-7927-2544-A549-5510C60EF658}"/>
              </a:ext>
            </a:extLst>
          </p:cNvPr>
          <p:cNvSpPr txBox="1"/>
          <p:nvPr/>
        </p:nvSpPr>
        <p:spPr>
          <a:xfrm>
            <a:off x="5237801" y="380594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Calisto MT" panose="02040603050505030304" pitchFamily="18" charset="77"/>
              </a:rPr>
              <a:t>AD Detector</a:t>
            </a:r>
          </a:p>
        </p:txBody>
      </p:sp>
    </p:spTree>
    <p:extLst>
      <p:ext uri="{BB962C8B-B14F-4D97-AF65-F5344CB8AC3E}">
        <p14:creationId xmlns:p14="http://schemas.microsoft.com/office/powerpoint/2010/main" val="73202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633"/>
            <a:ext cx="519112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Conclusion &amp;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Future Directions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887"/>
            <a:ext cx="5707565" cy="41980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VGG16 model performed the best</a:t>
            </a:r>
          </a:p>
          <a:p>
            <a:endParaRPr lang="en-US" sz="2000" dirty="0"/>
          </a:p>
          <a:p>
            <a:r>
              <a:rPr lang="en-US" sz="2000" dirty="0"/>
              <a:t>More modalities (coronal and axial MRI, PET scans)</a:t>
            </a:r>
          </a:p>
          <a:p>
            <a:endParaRPr lang="en-US" sz="2000" dirty="0"/>
          </a:p>
          <a:p>
            <a:r>
              <a:rPr lang="en-US" sz="2000" dirty="0"/>
              <a:t>More image pre-processing</a:t>
            </a:r>
          </a:p>
          <a:p>
            <a:endParaRPr lang="en-US" sz="2000" dirty="0"/>
          </a:p>
          <a:p>
            <a:r>
              <a:rPr lang="en-US" sz="2000" dirty="0"/>
              <a:t>CONV3D</a:t>
            </a:r>
          </a:p>
          <a:p>
            <a:endParaRPr lang="en-US" sz="2000" dirty="0"/>
          </a:p>
          <a:p>
            <a:r>
              <a:rPr lang="en-US" sz="2000" dirty="0"/>
              <a:t>Try other TL models</a:t>
            </a:r>
          </a:p>
          <a:p>
            <a:endParaRPr lang="en-US" sz="2000" dirty="0"/>
          </a:p>
          <a:p>
            <a:r>
              <a:rPr lang="en-US" sz="2000" dirty="0"/>
              <a:t>Classify pre-stages of AD (MCI)</a:t>
            </a:r>
          </a:p>
        </p:txBody>
      </p:sp>
      <p:pic>
        <p:nvPicPr>
          <p:cNvPr id="7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FEC1796C-C9BF-E54A-8C13-6CC40896B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7743896" y="476019"/>
            <a:ext cx="4126372" cy="15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zheimer's Diagnosis, Management Improved by Brain Scans | UC San Francisco">
            <a:extLst>
              <a:ext uri="{FF2B5EF4-FFF2-40B4-BE49-F238E27FC236}">
                <a16:creationId xmlns:a16="http://schemas.microsoft.com/office/drawing/2014/main" id="{0EE37683-0F5C-2F40-AAEB-1AB3C5AE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2525" y="2464477"/>
            <a:ext cx="3097743" cy="17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creen Recording 2020-11-17 at 10.03.55 AM" descr="Screen Recording 2020-11-17 at 10.03.55 AM">
            <a:hlinkClick r:id="" action="ppaction://media"/>
            <a:extLst>
              <a:ext uri="{FF2B5EF4-FFF2-40B4-BE49-F238E27FC236}">
                <a16:creationId xmlns:a16="http://schemas.microsoft.com/office/drawing/2014/main" id="{1277E543-3603-A04D-B97E-35119E9F3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0805" y="4559299"/>
            <a:ext cx="1862228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6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42" y="2867567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latin typeface="Helvetica" pitchFamily="2" charset="0"/>
              </a:rPr>
              <a:t>Questions?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Brain With Question Mark Png , Transparent Cartoon, Free Cliparts &amp;  Silhouettes - NetClipart">
            <a:extLst>
              <a:ext uri="{FF2B5EF4-FFF2-40B4-BE49-F238E27FC236}">
                <a16:creationId xmlns:a16="http://schemas.microsoft.com/office/drawing/2014/main" id="{DE33E70E-04E0-244A-A553-851CB2B42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" r="-2" b="6993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C1AB52-EDC3-9945-A3EA-C1C7EFA494AB}"/>
              </a:ext>
            </a:extLst>
          </p:cNvPr>
          <p:cNvSpPr/>
          <p:nvPr/>
        </p:nvSpPr>
        <p:spPr>
          <a:xfrm>
            <a:off x="10034954" y="4576576"/>
            <a:ext cx="1524000" cy="1641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5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6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gnetic Resonance Image Mri Brain - Stock Photo , #AFF, #Image,  #Resonance, #Magnetic, #Mri #AD | Mri brain, Brain images, Magnetic  resonance">
            <a:extLst>
              <a:ext uri="{FF2B5EF4-FFF2-40B4-BE49-F238E27FC236}">
                <a16:creationId xmlns:a16="http://schemas.microsoft.com/office/drawing/2014/main" id="{878061CE-2CD1-6D47-9589-296C196C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 b="129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10" y="3884037"/>
            <a:ext cx="7459980" cy="46888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Can we detect Alzheimer’s disease using brain MRI?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47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9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85" y="328245"/>
            <a:ext cx="8071706" cy="10509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Alzheimer’s Disease (AD)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4" y="1548817"/>
            <a:ext cx="6441825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Progressive neurodegenerative disease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memory, language, reasoning, social behavior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44 million around the world, 5.5 million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Studies on Alzheimer's Disease | BrightStar Care">
            <a:extLst>
              <a:ext uri="{FF2B5EF4-FFF2-40B4-BE49-F238E27FC236}">
                <a16:creationId xmlns:a16="http://schemas.microsoft.com/office/drawing/2014/main" id="{6178D3E3-9717-FF4E-8A2E-B7E2A206B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 bwMode="auto">
          <a:xfrm>
            <a:off x="7358869" y="1887415"/>
            <a:ext cx="4693453" cy="31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F2C536-622E-AA4E-8387-A6572CEA2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158314"/>
              </p:ext>
            </p:extLst>
          </p:nvPr>
        </p:nvGraphicFramePr>
        <p:xfrm>
          <a:off x="667871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6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ADNI 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Alzheimer's Disease Neuroimaging Initiative (ADNI)</a:t>
            </a:r>
          </a:p>
          <a:p>
            <a:r>
              <a:rPr lang="en-US" dirty="0">
                <a:solidFill>
                  <a:schemeClr val="bg1"/>
                </a:solidFill>
              </a:rPr>
              <a:t>Well-maintained collections of brain images (MRI, PET scans)</a:t>
            </a:r>
          </a:p>
        </p:txBody>
      </p:sp>
      <p:pic>
        <p:nvPicPr>
          <p:cNvPr id="4098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361714CA-37F8-4140-8D9D-96D9DFAEB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1597904" y="2969720"/>
            <a:ext cx="9013377" cy="32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Dataset</a:t>
            </a:r>
            <a:endParaRPr lang="en-US" sz="3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T1-MRI images provided as NIFTI files</a:t>
            </a:r>
          </a:p>
          <a:p>
            <a:endParaRPr lang="en-US" sz="2000" b="1" dirty="0"/>
          </a:p>
          <a:p>
            <a:r>
              <a:rPr lang="en-US" sz="2000" b="1" dirty="0"/>
              <a:t>NIFTI contains 160-170 images/ patient</a:t>
            </a:r>
          </a:p>
          <a:p>
            <a:endParaRPr lang="en-US" sz="2000" b="1" dirty="0"/>
          </a:p>
          <a:p>
            <a:r>
              <a:rPr lang="en-US" sz="2000" b="1" dirty="0"/>
              <a:t>Patients: </a:t>
            </a:r>
          </a:p>
          <a:p>
            <a:pPr lvl="1"/>
            <a:r>
              <a:rPr lang="en-US" sz="2000" b="1" dirty="0"/>
              <a:t>AD: 117 subjects (~10K images)</a:t>
            </a:r>
          </a:p>
          <a:p>
            <a:pPr lvl="1"/>
            <a:r>
              <a:rPr lang="en-US" sz="2000" b="1" dirty="0"/>
              <a:t>CN: 137 subjects (~12K images)</a:t>
            </a:r>
          </a:p>
        </p:txBody>
      </p:sp>
      <p:pic>
        <p:nvPicPr>
          <p:cNvPr id="1026" name="Picture 2" descr="Rigorous Analytics: DICOM-to-NIfTI Conversion">
            <a:extLst>
              <a:ext uri="{FF2B5EF4-FFF2-40B4-BE49-F238E27FC236}">
                <a16:creationId xmlns:a16="http://schemas.microsoft.com/office/drawing/2014/main" id="{57CF41CC-267B-DE42-84BC-70D93CE0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r="1749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0-11-16 at 3.41.48 PM" descr="Screen Recording 2020-11-16 at 3.41.48 PM">
            <a:hlinkClick r:id="" action="ppaction://media"/>
            <a:extLst>
              <a:ext uri="{FF2B5EF4-FFF2-40B4-BE49-F238E27FC236}">
                <a16:creationId xmlns:a16="http://schemas.microsoft.com/office/drawing/2014/main" id="{8E67E493-7AFA-354C-B7B1-75440CE43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2896" y="219991"/>
            <a:ext cx="6234260" cy="62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A900F21-E872-BE4A-8A06-557D655D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61" y="1504212"/>
            <a:ext cx="6233679" cy="46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8ABC881-78EF-6846-A980-2892D2590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374137"/>
              </p:ext>
            </p:extLst>
          </p:nvPr>
        </p:nvGraphicFramePr>
        <p:xfrm>
          <a:off x="838200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8"/>
            <a:ext cx="10629854" cy="63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Skull stripping using a modified </a:t>
            </a:r>
            <a:r>
              <a:rPr lang="en-US" sz="2000" dirty="0" err="1">
                <a:solidFill>
                  <a:schemeClr val="bg1"/>
                </a:solidFill>
              </a:rPr>
              <a:t>deepbrain</a:t>
            </a:r>
            <a:r>
              <a:rPr lang="en-US" sz="2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CEE735-1B8B-6F45-8A6C-10AE7709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6BDB9-2E4A-A64F-99B9-122B20B6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67" y="2287811"/>
            <a:ext cx="3210878" cy="3210878"/>
          </a:xfrm>
          <a:prstGeom prst="rect">
            <a:avLst/>
          </a:prstGeom>
        </p:spPr>
      </p:pic>
      <p:pic>
        <p:nvPicPr>
          <p:cNvPr id="6" name="Picture 5" descr="A picture containing dark, wearing, person, sheep&#10;&#10;Description automatically generated">
            <a:extLst>
              <a:ext uri="{FF2B5EF4-FFF2-40B4-BE49-F238E27FC236}">
                <a16:creationId xmlns:a16="http://schemas.microsoft.com/office/drawing/2014/main" id="{6268896E-A435-D444-BEF9-BA0FBEDC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8" y="2344454"/>
            <a:ext cx="3210869" cy="321086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55FE7FA-2DE8-F143-A653-09B96E6BF6BC}"/>
              </a:ext>
            </a:extLst>
          </p:cNvPr>
          <p:cNvSpPr/>
          <p:nvPr/>
        </p:nvSpPr>
        <p:spPr>
          <a:xfrm>
            <a:off x="5811878" y="3746001"/>
            <a:ext cx="1235676" cy="407773"/>
          </a:xfrm>
          <a:prstGeom prst="rightArrow">
            <a:avLst/>
          </a:prstGeom>
          <a:gradFill flip="none" rotWithShape="1">
            <a:gsLst>
              <a:gs pos="15000">
                <a:schemeClr val="accent3">
                  <a:lumMod val="0"/>
                  <a:alpha val="43000"/>
                </a:schemeClr>
              </a:gs>
              <a:gs pos="83000">
                <a:schemeClr val="accent3">
                  <a:lumMod val="77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199</Words>
  <Application>Microsoft Macintosh PowerPoint</Application>
  <PresentationFormat>Widescreen</PresentationFormat>
  <Paragraphs>63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Calisto MT</vt:lpstr>
      <vt:lpstr>Gill Sans MT</vt:lpstr>
      <vt:lpstr>Helvetica</vt:lpstr>
      <vt:lpstr>Office Theme</vt:lpstr>
      <vt:lpstr>Predicting Alzheimer’s Disease Using Brain MRI</vt:lpstr>
      <vt:lpstr>Problem Statement</vt:lpstr>
      <vt:lpstr>Alzheimer’s Disease (AD)</vt:lpstr>
      <vt:lpstr>Project Pipeline</vt:lpstr>
      <vt:lpstr>ADNI Dataset</vt:lpstr>
      <vt:lpstr>Dataset</vt:lpstr>
      <vt:lpstr>EDA</vt:lpstr>
      <vt:lpstr>Image Processing</vt:lpstr>
      <vt:lpstr>Image Processing</vt:lpstr>
      <vt:lpstr>Modeling</vt:lpstr>
      <vt:lpstr>Modeling</vt:lpstr>
      <vt:lpstr>VGG16 model metrics</vt:lpstr>
      <vt:lpstr>Interactive Model</vt:lpstr>
      <vt:lpstr>Conclusion &amp; Future Directions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Alzheimer’s Disease Using Brain MRI</dc:title>
  <dc:creator>Feras Altwal</dc:creator>
  <cp:lastModifiedBy>Feras Altwal</cp:lastModifiedBy>
  <cp:revision>6</cp:revision>
  <dcterms:created xsi:type="dcterms:W3CDTF">2020-11-17T17:44:03Z</dcterms:created>
  <dcterms:modified xsi:type="dcterms:W3CDTF">2020-11-17T21:25:51Z</dcterms:modified>
</cp:coreProperties>
</file>